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mp" ContentType="image/p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92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8AFD4-9286-F645-BCBF-DE146E7F9330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AAF77-FD6E-EB47-88AD-462632AD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34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5.1.1.1 </a:t>
            </a:r>
            <a:r>
              <a:rPr lang="en-US" sz="1200" dirty="0" smtClean="0"/>
              <a:t>Communication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5.1.2.3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 Processing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5.1.2.3 Frame Processing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43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5.1.2.4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 Address Representations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5.1.2.5 Unicast MAC Address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793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5.1.2.6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Broadcast MAC Address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5.1.2.7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Multicast MAC Address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5.1.2.8 Lab - Viewing Network Device MAC Addresses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5.1.1.1 Ethernet Encapsulation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7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5.1.1.1 </a:t>
            </a:r>
            <a:r>
              <a:rPr lang="en-US" sz="1200" dirty="0" smtClean="0"/>
              <a:t>Communication Fundamentals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5.1.1.2 Mac Sublayer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43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5.1.1.3 Ethernet Evolution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5.1.1.4</a:t>
            </a:r>
            <a:r>
              <a:rPr lang="en-US" baseline="0" dirty="0" smtClean="0"/>
              <a:t> Ethernet II Frame Fields</a:t>
            </a:r>
          </a:p>
          <a:p>
            <a:r>
              <a:rPr lang="en-US" baseline="0" dirty="0" smtClean="0"/>
              <a:t>5.1.1.5 Activity – MAC and LLC Sublayers</a:t>
            </a:r>
          </a:p>
          <a:p>
            <a:r>
              <a:rPr lang="en-US" baseline="0" dirty="0" smtClean="0"/>
              <a:t>5.1.1.6 Activity – Ethernet Frame Fields</a:t>
            </a:r>
          </a:p>
          <a:p>
            <a:r>
              <a:rPr lang="en-US" baseline="0" dirty="0" smtClean="0"/>
              <a:t>5.1.1.7 Lab – Using Wireshark </a:t>
            </a:r>
            <a:r>
              <a:rPr lang="en-US" baseline="0" smtClean="0"/>
              <a:t>to Examinr </a:t>
            </a:r>
            <a:r>
              <a:rPr lang="en-US" baseline="0" dirty="0" smtClean="0"/>
              <a:t>Ethernet 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5.1.2.1 MAC Address and Hexadecimal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5.1.2.1 MAC Address and Hexadecimal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393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5.1.2.2 MAC Address Ethernet Identity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13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0F21C-4062-E546-BE1A-02DEEAB7EF47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CF64E-5CEA-6045-9B33-281A097E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9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0F21C-4062-E546-BE1A-02DEEAB7EF47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CF64E-5CEA-6045-9B33-281A097E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0F21C-4062-E546-BE1A-02DEEAB7EF47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CF64E-5CEA-6045-9B33-281A097E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2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1229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18536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05765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705595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51407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0F21C-4062-E546-BE1A-02DEEAB7EF47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CF64E-5CEA-6045-9B33-281A097E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65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0F21C-4062-E546-BE1A-02DEEAB7EF47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CF64E-5CEA-6045-9B33-281A097E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12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0F21C-4062-E546-BE1A-02DEEAB7EF47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CF64E-5CEA-6045-9B33-281A097E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56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0F21C-4062-E546-BE1A-02DEEAB7EF47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CF64E-5CEA-6045-9B33-281A097E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85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0F21C-4062-E546-BE1A-02DEEAB7EF47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CF64E-5CEA-6045-9B33-281A097E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7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0F21C-4062-E546-BE1A-02DEEAB7EF47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CF64E-5CEA-6045-9B33-281A097E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04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0F21C-4062-E546-BE1A-02DEEAB7EF47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CF64E-5CEA-6045-9B33-281A097E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4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0F21C-4062-E546-BE1A-02DEEAB7EF47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CF64E-5CEA-6045-9B33-281A097E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7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0F21C-4062-E546-BE1A-02DEEAB7EF47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CF64E-5CEA-6045-9B33-281A097E4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5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tm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tm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tm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m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tm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1" y="4462818"/>
            <a:ext cx="3803355" cy="384721"/>
          </a:xfrm>
        </p:spPr>
        <p:txBody>
          <a:bodyPr/>
          <a:lstStyle/>
          <a:p>
            <a:r>
              <a:rPr lang="en-US" dirty="0" smtClean="0"/>
              <a:t>Introduction to Networks v5.1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3" y="722449"/>
            <a:ext cx="8112125" cy="2907239"/>
          </a:xfrm>
        </p:spPr>
        <p:txBody>
          <a:bodyPr/>
          <a:lstStyle/>
          <a:p>
            <a:r>
              <a:rPr lang="en-US" sz="4000" dirty="0" smtClean="0"/>
              <a:t>Chapter 5: Ethernet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0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Ethernet II Frame Fields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Minimum Ethernet frame size is 64 bytes (Collision Frame or Runt)</a:t>
            </a:r>
          </a:p>
          <a:p>
            <a:r>
              <a:rPr lang="en-US" dirty="0" smtClean="0"/>
              <a:t>Maximum Ethernet frame size is 1518 bytes (Jumbo or Baby Giant)</a:t>
            </a:r>
            <a:endParaRPr lang="en-US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4" t="29206" r="38784" b="48585"/>
          <a:stretch/>
        </p:blipFill>
        <p:spPr>
          <a:xfrm>
            <a:off x="893745" y="2685921"/>
            <a:ext cx="7356511" cy="216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9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5.1.2:</a:t>
            </a:r>
            <a:br>
              <a:rPr lang="en-US" sz="2800" dirty="0" smtClean="0"/>
            </a:br>
            <a:r>
              <a:rPr lang="en-US" sz="2800" dirty="0" smtClean="0"/>
              <a:t>Ethernet MAC Address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322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Address and Hexadecimal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4" t="21880" r="42568" b="20279"/>
          <a:stretch/>
        </p:blipFill>
        <p:spPr>
          <a:xfrm>
            <a:off x="1581665" y="1321529"/>
            <a:ext cx="5980670" cy="498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MAC </a:t>
            </a:r>
            <a:r>
              <a:rPr lang="en-US" dirty="0"/>
              <a:t>Address and </a:t>
            </a:r>
            <a:r>
              <a:rPr lang="en-US" dirty="0" smtClean="0"/>
              <a:t>Hexadecimal (cont.)</a:t>
            </a:r>
            <a:endParaRPr lang="en-US" dirty="0"/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6" t="22239" r="44189" b="18320"/>
          <a:stretch/>
        </p:blipFill>
        <p:spPr>
          <a:xfrm>
            <a:off x="1911360" y="1421484"/>
            <a:ext cx="5321281" cy="48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45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Address: Ethernet Identity</a:t>
            </a:r>
            <a:endParaRPr lang="en-US" dirty="0"/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4" t="27247" r="41486" b="20497"/>
          <a:stretch/>
        </p:blipFill>
        <p:spPr>
          <a:xfrm>
            <a:off x="3929449" y="1495167"/>
            <a:ext cx="5075539" cy="372516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0" y="1344168"/>
            <a:ext cx="3945835" cy="4965192"/>
          </a:xfrm>
        </p:spPr>
        <p:txBody>
          <a:bodyPr/>
          <a:lstStyle/>
          <a:p>
            <a:pPr marL="230188" indent="-230188"/>
            <a:r>
              <a:rPr lang="en-US" sz="2000" dirty="0"/>
              <a:t>Layer 2 Ethernet MAC address is a 48-bit binary value expressed as 12 hexadecimal </a:t>
            </a:r>
            <a:r>
              <a:rPr lang="en-US" sz="2000" dirty="0" smtClean="0"/>
              <a:t>digits.</a:t>
            </a:r>
            <a:endParaRPr lang="en-US" sz="2000" dirty="0"/>
          </a:p>
          <a:p>
            <a:r>
              <a:rPr lang="en-US" sz="2000" dirty="0"/>
              <a:t>IEEE requires a vendor to follow two simple rules:</a:t>
            </a:r>
          </a:p>
          <a:p>
            <a:pPr marL="393700" lvl="2"/>
            <a:r>
              <a:rPr lang="en-US" dirty="0"/>
              <a:t>Must use that vendor's assigned OUI as the first </a:t>
            </a:r>
            <a:r>
              <a:rPr lang="en-US" dirty="0" smtClean="0"/>
              <a:t>three bytes.</a:t>
            </a:r>
            <a:endParaRPr lang="en-US" dirty="0"/>
          </a:p>
          <a:p>
            <a:pPr marL="393700" lvl="2"/>
            <a:r>
              <a:rPr lang="en-US" dirty="0"/>
              <a:t>All MAC addresses with the same OUI must be assigned a unique value in the last </a:t>
            </a:r>
            <a:r>
              <a:rPr lang="en-US" dirty="0" smtClean="0"/>
              <a:t>three bytes.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30999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Processing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362" y="1371697"/>
            <a:ext cx="6858000" cy="491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458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Processing (cont.)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NIC views information to see if the destination MAC address in the frame matches the device’s physical MAC address stored in RAM.</a:t>
            </a:r>
          </a:p>
          <a:p>
            <a:r>
              <a:rPr lang="en-US" dirty="0" smtClean="0"/>
              <a:t>If there is no match, the device discards the frame.</a:t>
            </a:r>
          </a:p>
          <a:p>
            <a:r>
              <a:rPr lang="en-US" dirty="0" smtClean="0"/>
              <a:t>If there is a match, the NIC passes the frame up the OSI layers, where the de-encapsulation process takes place.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188689"/>
      </p:ext>
    </p:extLst>
  </p:cSld>
  <p:clrMapOvr>
    <a:masterClrMapping/>
  </p:clrMapOvr>
  <p:transition xmlns:p14="http://schemas.microsoft.com/office/powerpoint/2010/main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Address Representations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544" y="1428728"/>
            <a:ext cx="326707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25" y="2886053"/>
            <a:ext cx="6024513" cy="338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145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Unicast MAC Address</a:t>
            </a:r>
            <a:endParaRPr lang="en-US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1" t="21932" r="40609" b="26519"/>
          <a:stretch/>
        </p:blipFill>
        <p:spPr>
          <a:xfrm>
            <a:off x="1156063" y="1303440"/>
            <a:ext cx="6831875" cy="484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44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 MAC Address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5" t="22085" r="40319" b="26636"/>
          <a:stretch/>
        </p:blipFill>
        <p:spPr>
          <a:xfrm>
            <a:off x="1095001" y="1346991"/>
            <a:ext cx="6953998" cy="48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3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Chapter Outline</a:t>
            </a:r>
            <a:endParaRPr lang="en-US" sz="4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5</a:t>
            </a:r>
            <a:r>
              <a:rPr lang="en-US" dirty="0" smtClean="0">
                <a:solidFill>
                  <a:schemeClr val="tx2"/>
                </a:solidFill>
              </a:rPr>
              <a:t>.0 Introduction</a:t>
            </a:r>
          </a:p>
          <a:p>
            <a:r>
              <a:rPr lang="en-US" dirty="0">
                <a:solidFill>
                  <a:schemeClr val="tx2"/>
                </a:solidFill>
              </a:rPr>
              <a:t>5</a:t>
            </a:r>
            <a:r>
              <a:rPr lang="en-US" dirty="0" smtClean="0">
                <a:solidFill>
                  <a:schemeClr val="tx2"/>
                </a:solidFill>
              </a:rPr>
              <a:t>.1 Ethernet Protocol</a:t>
            </a:r>
          </a:p>
          <a:p>
            <a:r>
              <a:rPr lang="en-US" dirty="0">
                <a:solidFill>
                  <a:schemeClr val="tx2"/>
                </a:solidFill>
              </a:rPr>
              <a:t>5</a:t>
            </a:r>
            <a:r>
              <a:rPr lang="en-US" dirty="0" smtClean="0">
                <a:solidFill>
                  <a:schemeClr val="tx2"/>
                </a:solidFill>
              </a:rPr>
              <a:t>.2 LAN Switches</a:t>
            </a:r>
          </a:p>
          <a:p>
            <a:r>
              <a:rPr lang="en-US" dirty="0">
                <a:solidFill>
                  <a:schemeClr val="tx2"/>
                </a:solidFill>
              </a:rPr>
              <a:t>5</a:t>
            </a:r>
            <a:r>
              <a:rPr lang="en-US" dirty="0" smtClean="0">
                <a:solidFill>
                  <a:schemeClr val="tx2"/>
                </a:solidFill>
              </a:rPr>
              <a:t>.3 Address Resolution Protocol</a:t>
            </a:r>
          </a:p>
          <a:p>
            <a:r>
              <a:rPr lang="en-US" dirty="0">
                <a:solidFill>
                  <a:schemeClr val="tx2"/>
                </a:solidFill>
              </a:rPr>
              <a:t>5</a:t>
            </a:r>
            <a:r>
              <a:rPr lang="en-US" dirty="0" smtClean="0">
                <a:solidFill>
                  <a:schemeClr val="tx2"/>
                </a:solidFill>
              </a:rPr>
              <a:t>.4 Summary</a:t>
            </a:r>
            <a:endParaRPr lang="en-US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4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Multicast MAC </a:t>
            </a:r>
            <a:r>
              <a:rPr lang="en-US" dirty="0" smtClean="0"/>
              <a:t>Address</a:t>
            </a:r>
            <a:endParaRPr lang="en-US" dirty="0"/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5" t="21752" r="39425" b="26593"/>
          <a:stretch/>
        </p:blipFill>
        <p:spPr>
          <a:xfrm>
            <a:off x="889158" y="1323424"/>
            <a:ext cx="7365685" cy="49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7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174124"/>
            <a:ext cx="8112125" cy="69619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Section 5.1:</a:t>
            </a:r>
            <a:br>
              <a:rPr lang="en-US" sz="4000" dirty="0" smtClean="0"/>
            </a:br>
            <a:r>
              <a:rPr lang="en-US" sz="4000" dirty="0" smtClean="0"/>
              <a:t>Ethernet Protocol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11962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/>
              <a:t>Explain how the Ethernet sublayers are related to the frame fields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Describe the Ethernet MAC address.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3194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5.1.1:</a:t>
            </a:r>
            <a:br>
              <a:rPr lang="en-US" sz="2800" dirty="0" smtClean="0"/>
            </a:br>
            <a:r>
              <a:rPr lang="en-US" sz="2800" dirty="0" smtClean="0"/>
              <a:t>Ethernet Frame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506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Ethernet Encapsulation</a:t>
            </a:r>
            <a:endParaRPr lang="en-US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8" t="28553" r="39189" b="19844"/>
          <a:stretch/>
        </p:blipFill>
        <p:spPr>
          <a:xfrm>
            <a:off x="1317143" y="1475067"/>
            <a:ext cx="6509715" cy="442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5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Ethernet Encapsulation (cont.)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Ethernet </a:t>
            </a:r>
          </a:p>
          <a:p>
            <a:r>
              <a:rPr lang="en-US" dirty="0"/>
              <a:t>Most widely used LAN technology </a:t>
            </a:r>
          </a:p>
          <a:p>
            <a:r>
              <a:rPr lang="en-US" dirty="0"/>
              <a:t>Operates in the data link layer and the physical layer </a:t>
            </a:r>
          </a:p>
          <a:p>
            <a:r>
              <a:rPr lang="en-US" dirty="0"/>
              <a:t>Family of networking technologies that are defined in the IEEE 802.2 and 802.3 standards</a:t>
            </a:r>
          </a:p>
          <a:p>
            <a:r>
              <a:rPr lang="en-US" dirty="0"/>
              <a:t>Supports data bandwidths of 10, 100, 1000, 10,000, 40,000, and 100,000 Mbps (100 Gbps)</a:t>
            </a:r>
          </a:p>
          <a:p>
            <a:pPr marL="0" indent="0">
              <a:buNone/>
            </a:pPr>
            <a:r>
              <a:rPr lang="en-US" dirty="0"/>
              <a:t>Ethernet standards </a:t>
            </a:r>
          </a:p>
          <a:p>
            <a:r>
              <a:rPr lang="en-US" dirty="0"/>
              <a:t>Define Layer 2 protocols and Layer 1 technologies</a:t>
            </a:r>
          </a:p>
          <a:p>
            <a:r>
              <a:rPr lang="en-US" dirty="0"/>
              <a:t>Two separate sub layers of the data link layer to operate - Logical link control (LLC) and the MAC sublayers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3536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</a:t>
            </a:r>
            <a:r>
              <a:rPr lang="en-US" dirty="0" smtClean="0"/>
              <a:t>Encapsulation(cont.)</a:t>
            </a:r>
            <a:endParaRPr lang="en-US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26158" r="41622" b="18102"/>
          <a:stretch/>
        </p:blipFill>
        <p:spPr>
          <a:xfrm>
            <a:off x="1668163" y="1350637"/>
            <a:ext cx="5807675" cy="458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Sublayer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Primary responsibilities:</a:t>
            </a:r>
          </a:p>
          <a:p>
            <a:r>
              <a:rPr lang="en-US" dirty="0" smtClean="0"/>
              <a:t>Data encapsulation</a:t>
            </a:r>
          </a:p>
          <a:p>
            <a:r>
              <a:rPr lang="en-US" dirty="0" smtClean="0"/>
              <a:t>Media access control</a:t>
            </a:r>
            <a:endParaRPr lang="en-US" dirty="0"/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4" t="43015" r="39865" b="17448"/>
          <a:stretch/>
        </p:blipFill>
        <p:spPr>
          <a:xfrm>
            <a:off x="1470323" y="2795516"/>
            <a:ext cx="6203354" cy="334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8370"/>
      </p:ext>
    </p:extLst>
  </p:cSld>
  <p:clrMapOvr>
    <a:masterClrMapping/>
  </p:clrMapOvr>
  <p:transition xmlns:p14="http://schemas.microsoft.com/office/powerpoint/2010/main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Ethernet Evolution</a:t>
            </a:r>
            <a:endParaRPr lang="en-US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1" t="30077" r="39189" b="37263"/>
          <a:stretch/>
        </p:blipFill>
        <p:spPr>
          <a:xfrm>
            <a:off x="335095" y="1816443"/>
            <a:ext cx="8473811" cy="37942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4465" y="2202485"/>
            <a:ext cx="484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35153"/>
                </a:solidFill>
              </a:rPr>
              <a:t>Ethernet II Frame Structure and Field Size</a:t>
            </a:r>
            <a:endParaRPr lang="en-US" dirty="0">
              <a:solidFill>
                <a:srgbClr val="435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77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484</Words>
  <Application>Microsoft Macintosh PowerPoint</Application>
  <PresentationFormat>On-screen Show (4:3)</PresentationFormat>
  <Paragraphs>84</Paragraphs>
  <Slides>20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Chapter 5: Ethernet</vt:lpstr>
      <vt:lpstr>Chapter Outline</vt:lpstr>
      <vt:lpstr>Section 5.1: Ethernet Protocol</vt:lpstr>
      <vt:lpstr>Topic 5.1.1: Ethernet Frame</vt:lpstr>
      <vt:lpstr>Ethernet Encapsulation</vt:lpstr>
      <vt:lpstr>Ethernet Encapsulation (cont.)</vt:lpstr>
      <vt:lpstr>Ethernet Encapsulation(cont.)</vt:lpstr>
      <vt:lpstr>Mac Sublayer</vt:lpstr>
      <vt:lpstr>Ethernet Evolution</vt:lpstr>
      <vt:lpstr>Ethernet II Frame Fields</vt:lpstr>
      <vt:lpstr>Topic 5.1.2: Ethernet MAC Address</vt:lpstr>
      <vt:lpstr>MAC Address and Hexadecimal</vt:lpstr>
      <vt:lpstr>MAC Address and Hexadecimal (cont.)</vt:lpstr>
      <vt:lpstr>MAC Address: Ethernet Identity</vt:lpstr>
      <vt:lpstr>Frame Processing</vt:lpstr>
      <vt:lpstr>Frame Processing (cont.)</vt:lpstr>
      <vt:lpstr>MAC Address Representations</vt:lpstr>
      <vt:lpstr>Unicast MAC Address</vt:lpstr>
      <vt:lpstr>Broadcast MAC Address</vt:lpstr>
      <vt:lpstr>Multicast MAC Address</vt:lpstr>
    </vt:vector>
  </TitlesOfParts>
  <Company>University of Malaya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5: Ethernet</dc:title>
  <dc:creator>Rafidah Md Noor</dc:creator>
  <cp:lastModifiedBy>Rafidah Md Noor</cp:lastModifiedBy>
  <cp:revision>1</cp:revision>
  <dcterms:created xsi:type="dcterms:W3CDTF">2016-02-22T13:04:46Z</dcterms:created>
  <dcterms:modified xsi:type="dcterms:W3CDTF">2016-02-22T13:06:21Z</dcterms:modified>
</cp:coreProperties>
</file>